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tmp" ContentType="image/pn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2" r:id="rId1"/>
  </p:sldMasterIdLst>
  <p:notesMasterIdLst>
    <p:notesMasterId r:id="rId14"/>
  </p:notesMasterIdLst>
  <p:handoutMasterIdLst>
    <p:handoutMasterId r:id="rId15"/>
  </p:handoutMasterIdLst>
  <p:sldIdLst>
    <p:sldId id="258" r:id="rId2"/>
    <p:sldId id="271" r:id="rId3"/>
    <p:sldId id="282" r:id="rId4"/>
    <p:sldId id="265" r:id="rId5"/>
    <p:sldId id="283" r:id="rId6"/>
    <p:sldId id="272" r:id="rId7"/>
    <p:sldId id="276" r:id="rId8"/>
    <p:sldId id="267" r:id="rId9"/>
    <p:sldId id="284" r:id="rId10"/>
    <p:sldId id="278" r:id="rId11"/>
    <p:sldId id="277" r:id="rId12"/>
    <p:sldId id="263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81" autoAdjust="0"/>
    <p:restoredTop sz="94613"/>
  </p:normalViewPr>
  <p:slideViewPr>
    <p:cSldViewPr snapToGrid="0" snapToObjects="1">
      <p:cViewPr varScale="1">
        <p:scale>
          <a:sx n="78" d="100"/>
          <a:sy n="78" d="100"/>
        </p:scale>
        <p:origin x="184" y="9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7/19/16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png>
</file>

<file path=ppt/media/image4.png>
</file>

<file path=ppt/media/image5.png>
</file>

<file path=ppt/media/image6.tmp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7/19/16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9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60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3178-511C-EE4E-825E-7F7CE334927A}" type="datetime1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Clik</a:t>
            </a:r>
            <a:r>
              <a:rPr lang="en-US" dirty="0" smtClean="0"/>
              <a:t> </a:t>
            </a:r>
            <a:r>
              <a:rPr lang="en-US" dirty="0" smtClean="0"/>
              <a:t>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ADVANCED EV3 PROGRAMMING LESSON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5" name="Picture 14" descr="EV3Lessons.com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917" y="473502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848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E37C-F917-134F-8126-45D0538543CE}" type="datetime1">
              <a:rPr lang="en-US" smtClean="0"/>
              <a:t>7/19/16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13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9E68-73C3-624E-B301-B1F7B30559F0}" type="datetime1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BA190-2D3F-0C48-9AD8-8363976102F5}" type="datetime1">
              <a:rPr lang="en-US" smtClean="0"/>
              <a:t>7/19/16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712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27710-7C93-524D-9E99-5F98137C7F14}" type="datetime1">
              <a:rPr lang="en-US" smtClean="0"/>
              <a:t>7/19/16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19575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CDF1-1D32-774F-9ACF-C98DAAB2CB38}" type="datetime1">
              <a:rPr lang="en-US" smtClean="0"/>
              <a:t>7/19/16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179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1EEE9-3BD3-EE4C-8F00-75AE34E51946}" type="datetime1">
              <a:rPr lang="en-US" smtClean="0"/>
              <a:t>7/19/16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38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EE44-301E-3549-98E6-3F666A7B92B3}" type="datetime1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366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fld id="{1CCE3F02-D3CE-D643-9730-87282A2FF8EE}" type="datetime1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4772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7D7CC-A425-AC46-BB5E-82A8B1092901}" type="datetime1">
              <a:rPr lang="en-US" smtClean="0"/>
              <a:t>7/19/16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D4BC668-99F8-5143-B0C9-62E7654AF7EC}" type="datetime1">
              <a:rPr lang="en-US" smtClean="0"/>
              <a:t>7/19/16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71" r:id="rId10"/>
  </p:sldLayoutIdLst>
  <p:timing>
    <p:tnLst>
      <p:par>
        <p:cTn id="1" dur="indefinite" restart="never" nodeType="tmRoot"/>
      </p:par>
    </p:tnLst>
  </p:timing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eativecommons.org/licenses/by-nc-sa/4.0/" TargetMode="External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m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Squaring or Aligning on a Line</a:t>
            </a:r>
            <a:endParaRPr lang="en-US" dirty="0"/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Sanjay and Arvind </a:t>
            </a:r>
            <a:r>
              <a:rPr lang="en-US" dirty="0" err="1" smtClean="0"/>
              <a:t>Seshan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3" t="17619" r="3095" b="25000"/>
          <a:stretch/>
        </p:blipFill>
        <p:spPr>
          <a:xfrm>
            <a:off x="3459013" y="4560129"/>
            <a:ext cx="2225974" cy="1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930950"/>
            <a:ext cx="8574087" cy="4202577"/>
          </a:xfrm>
        </p:spPr>
        <p:txBody>
          <a:bodyPr>
            <a:normAutofit/>
          </a:bodyPr>
          <a:lstStyle/>
          <a:p>
            <a:r>
              <a:rPr lang="en-US" dirty="0" smtClean="0"/>
              <a:t>What do you notice about the solution we just presented?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robot isn’t quite straight (aligned) at the end of it.  </a:t>
            </a:r>
          </a:p>
          <a:p>
            <a:pPr lvl="1"/>
            <a:r>
              <a:rPr lang="en-US" dirty="0" smtClean="0"/>
              <a:t>Both color sensors are on the line, but the robot stops at an angle.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Challenge Continued: Think about how you can improve this code so that the robot ends straighter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Improving Your Align </a:t>
            </a:r>
            <a:r>
              <a:rPr lang="en-US" dirty="0"/>
              <a:t>C</a:t>
            </a:r>
            <a:r>
              <a:rPr lang="en-US" dirty="0" smtClean="0"/>
              <a:t>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4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will get better results </a:t>
            </a:r>
          </a:p>
          <a:p>
            <a:pPr lvl="1"/>
            <a:r>
              <a:rPr lang="en-US" dirty="0" smtClean="0"/>
              <a:t>….if your color sensors are about </a:t>
            </a:r>
            <a:r>
              <a:rPr lang="en-US" dirty="0" smtClean="0"/>
              <a:t>4mm-12mm</a:t>
            </a:r>
            <a:r>
              <a:rPr lang="en-US" dirty="0" smtClean="0"/>
              <a:t> </a:t>
            </a:r>
            <a:r>
              <a:rPr lang="en-US" dirty="0" smtClean="0"/>
              <a:t>from the </a:t>
            </a:r>
            <a:r>
              <a:rPr lang="en-US" dirty="0" smtClean="0"/>
              <a:t>ground (see Color Sensor Placement Lesson in Robot Design Lessons)</a:t>
            </a:r>
          </a:p>
          <a:p>
            <a:pPr lvl="1"/>
            <a:r>
              <a:rPr lang="en-US" dirty="0" smtClean="0"/>
              <a:t> ….</a:t>
            </a:r>
            <a:r>
              <a:rPr lang="en-US" dirty="0" smtClean="0"/>
              <a:t>if you don’t come at the line at steep angles</a:t>
            </a:r>
          </a:p>
          <a:p>
            <a:pPr lvl="1"/>
            <a:r>
              <a:rPr lang="en-US" dirty="0" smtClean="0"/>
              <a:t>….if you keep your color sensors spread apart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Tips for Success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6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tutorial was created by Sanjay </a:t>
            </a:r>
            <a:r>
              <a:rPr lang="en-US" dirty="0" err="1" smtClean="0"/>
              <a:t>Seshan</a:t>
            </a:r>
            <a:r>
              <a:rPr lang="en-US" dirty="0" smtClean="0"/>
              <a:t> and Arvind </a:t>
            </a:r>
            <a:r>
              <a:rPr lang="en-US" dirty="0" err="1" smtClean="0"/>
              <a:t>Seshan</a:t>
            </a:r>
            <a:endParaRPr lang="en-US" dirty="0" smtClean="0"/>
          </a:p>
          <a:p>
            <a:r>
              <a:rPr lang="en-US" dirty="0" smtClean="0"/>
              <a:t>More lessons at www.ev3lessons.com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Credits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mtClean="0"/>
              <a:t>Learn how to get your robot to square up (straighten out) when it comes to a line</a:t>
            </a:r>
          </a:p>
          <a:p>
            <a:r>
              <a:rPr lang="en-US" smtClean="0"/>
              <a:t>Learn how squaring (also known as aligning on a line) can help the robot navigate</a:t>
            </a:r>
          </a:p>
          <a:p>
            <a:r>
              <a:rPr lang="en-US" smtClean="0"/>
              <a:t>Learn how to improve initial code for aligning by repeating a technique</a:t>
            </a:r>
          </a:p>
          <a:p>
            <a:r>
              <a:rPr lang="en-US" smtClean="0"/>
              <a:t>Practice creating a useful My Block</a:t>
            </a:r>
          </a:p>
          <a:p>
            <a:endParaRPr lang="en-US" smtClean="0"/>
          </a:p>
          <a:p>
            <a:r>
              <a:rPr lang="en-US" smtClean="0"/>
              <a:t>Prerequisites: My Blocks with Inputs &amp; Outputs, Data Wires, Parallel Beams, Parallel Beams Synchronization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Lesson 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583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716" y="2113940"/>
            <a:ext cx="8574087" cy="3992563"/>
          </a:xfrm>
        </p:spPr>
        <p:txBody>
          <a:bodyPr/>
          <a:lstStyle/>
          <a:p>
            <a:r>
              <a:rPr lang="en-US" dirty="0" smtClean="0"/>
              <a:t>Move Steering lets you control both motors at the same time</a:t>
            </a:r>
          </a:p>
          <a:p>
            <a:r>
              <a:rPr lang="en-US" dirty="0" smtClean="0"/>
              <a:t>What if you want to move or stop one motor at a time?</a:t>
            </a:r>
          </a:p>
          <a:p>
            <a:pPr lvl="1"/>
            <a:r>
              <a:rPr lang="en-US" dirty="0" smtClean="0"/>
              <a:t>Use the Large Motor Block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Review: Motor Movements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98" y="3987262"/>
            <a:ext cx="3739256" cy="17557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954" y="4009659"/>
            <a:ext cx="4924327" cy="15542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77108" y="5375223"/>
            <a:ext cx="3024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 Motor Block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09526" y="5442438"/>
            <a:ext cx="4924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 motor block in ON mode    /     OFF mode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5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 rot="16200000">
            <a:off x="5520728" y="3385073"/>
            <a:ext cx="4339874" cy="1277355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95000"/>
                  <a:shade val="70000"/>
                  <a:satMod val="150000"/>
                  <a:alpha val="0"/>
                </a:schemeClr>
              </a:gs>
              <a:gs pos="100000">
                <a:schemeClr val="accent3">
                  <a:tint val="100000"/>
                  <a:shade val="100000"/>
                  <a:satMod val="1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6263937" cy="430729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Aligning on a line helps the robot navigate</a:t>
            </a:r>
          </a:p>
          <a:p>
            <a:pPr lvl="1"/>
            <a:r>
              <a:rPr lang="en-US" dirty="0" smtClean="0"/>
              <a:t>Robots get angled as they travel farther or turn (the error accumulates)</a:t>
            </a:r>
          </a:p>
          <a:p>
            <a:pPr lvl="1"/>
            <a:r>
              <a:rPr lang="en-US" dirty="0" smtClean="0"/>
              <a:t>Aligning on a line can straighten out a robot.</a:t>
            </a:r>
          </a:p>
          <a:p>
            <a:pPr lvl="1"/>
            <a:r>
              <a:rPr lang="en-US" dirty="0" smtClean="0"/>
              <a:t>Aligning can tell a robot where it is when it has to travel far</a:t>
            </a:r>
          </a:p>
          <a:p>
            <a:r>
              <a:rPr lang="en-US" dirty="0" smtClean="0"/>
              <a:t>Example Goal: Your robot must deliver an object only inside a small END area.  The distance between start and end is 8 feet</a:t>
            </a:r>
          </a:p>
          <a:p>
            <a:pPr lvl="1"/>
            <a:r>
              <a:rPr lang="en-US" dirty="0" smtClean="0"/>
              <a:t>Do you think your robot can travel 8 feet and continue to be straight?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Align on a Line?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rot="16200000" flipV="1">
            <a:off x="7673080" y="4274572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409917" y="1921354"/>
            <a:ext cx="415539" cy="2616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n>
                  <a:solidFill>
                    <a:schemeClr val="tx1"/>
                  </a:solidFill>
                </a:ln>
              </a:rPr>
              <a:t>End</a:t>
            </a:r>
            <a:endParaRPr lang="en-US" sz="1100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342202" y="5703555"/>
            <a:ext cx="691299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8534782" y="1800522"/>
            <a:ext cx="34322" cy="4423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580545" y="3350306"/>
            <a:ext cx="453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8ft</a:t>
            </a:r>
            <a:endParaRPr lang="en-US" sz="1600" dirty="0"/>
          </a:p>
        </p:txBody>
      </p:sp>
      <p:cxnSp>
        <p:nvCxnSpPr>
          <p:cNvPr id="29" name="Straight Connector 28"/>
          <p:cNvCxnSpPr/>
          <p:nvPr/>
        </p:nvCxnSpPr>
        <p:spPr>
          <a:xfrm rot="16200000" flipV="1">
            <a:off x="7673079" y="2893755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15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804" y="1601796"/>
            <a:ext cx="8615275" cy="12417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>
                <a:solidFill>
                  <a:srgbClr val="FF0000"/>
                </a:solidFill>
              </a:rPr>
              <a:t>Challenge: </a:t>
            </a:r>
            <a:r>
              <a:rPr lang="en-US" sz="2800" dirty="0">
                <a:solidFill>
                  <a:schemeClr val="tx1"/>
                </a:solidFill>
              </a:rPr>
              <a:t>M</a:t>
            </a:r>
            <a:r>
              <a:rPr lang="en-US" sz="2800" dirty="0" smtClean="0">
                <a:solidFill>
                  <a:schemeClr val="tx1"/>
                </a:solidFill>
              </a:rPr>
              <a:t>ake the robot straighten out </a:t>
            </a:r>
            <a:r>
              <a:rPr lang="en-US" sz="2800" dirty="0">
                <a:solidFill>
                  <a:schemeClr val="tx1"/>
                </a:solidFill>
              </a:rPr>
              <a:t/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(align/square up)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Three Easy Steps to Align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5612963" y="2327286"/>
            <a:ext cx="0" cy="238794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 rot="1316347">
            <a:off x="6759516" y="3807930"/>
            <a:ext cx="852690" cy="830295"/>
            <a:chOff x="2063460" y="4684005"/>
            <a:chExt cx="852690" cy="830295"/>
          </a:xfrm>
        </p:grpSpPr>
        <p:sp>
          <p:nvSpPr>
            <p:cNvPr id="17" name="Rounded Rectangle 16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 rot="1316347">
            <a:off x="5594596" y="3276699"/>
            <a:ext cx="852690" cy="830295"/>
            <a:chOff x="2063460" y="4684005"/>
            <a:chExt cx="852690" cy="830295"/>
          </a:xfrm>
        </p:grpSpPr>
        <p:sp>
          <p:nvSpPr>
            <p:cNvPr id="23" name="Rounded Rectangle 22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70933" y="2826729"/>
            <a:ext cx="484357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STEP 1: Start both motors</a:t>
            </a:r>
          </a:p>
          <a:p>
            <a:endParaRPr lang="en-US" sz="2000" dirty="0" smtClean="0"/>
          </a:p>
          <a:p>
            <a:r>
              <a:rPr lang="en-US" sz="2000" dirty="0" smtClean="0"/>
              <a:t>STEP 2: Stop one motor when the sensor on the corresponding side sees the line</a:t>
            </a:r>
          </a:p>
          <a:p>
            <a:endParaRPr lang="en-US" sz="2000" dirty="0" smtClean="0"/>
          </a:p>
          <a:p>
            <a:r>
              <a:rPr lang="en-US" sz="2000" dirty="0" smtClean="0"/>
              <a:t>STEP 3: Stop moving the second motor when the sensor on that side sees the line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r>
              <a:rPr lang="en-US" sz="2000" dirty="0" smtClean="0"/>
              <a:t>Hints: Use a Large Motor Block, Use Parallel Beams, Use the Large Motor Block</a:t>
            </a:r>
          </a:p>
          <a:p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722071" y="5637007"/>
            <a:ext cx="2722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(This slide is animated)</a:t>
            </a:r>
          </a:p>
        </p:txBody>
      </p:sp>
    </p:spTree>
    <p:extLst>
      <p:ext uri="{BB962C8B-B14F-4D97-AF65-F5344CB8AC3E}">
        <p14:creationId xmlns:p14="http://schemas.microsoft.com/office/powerpoint/2010/main" val="36281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7.40741E-7 L -0.12604 -0.075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02" y="-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320000">
                                      <p:cBhvr>
                                        <p:cTn id="1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Aligning Should Look Like</a:t>
            </a:r>
            <a:endParaRPr lang="en-US" dirty="0"/>
          </a:p>
        </p:txBody>
      </p:sp>
      <p:pic>
        <p:nvPicPr>
          <p:cNvPr id="7" name="20151103_1026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451" b="4053"/>
          <a:stretch/>
        </p:blipFill>
        <p:spPr>
          <a:xfrm>
            <a:off x="1148279" y="1906061"/>
            <a:ext cx="6845854" cy="39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14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About Our Solution: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84163" y="1907235"/>
            <a:ext cx="8433669" cy="30078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Our solution uses 2 </a:t>
            </a:r>
            <a:r>
              <a:rPr lang="en-US" dirty="0"/>
              <a:t>Color Sensors (connected in Ports 1 and </a:t>
            </a:r>
            <a:r>
              <a:rPr lang="en-US" dirty="0" smtClean="0"/>
              <a:t>4)</a:t>
            </a:r>
            <a:r>
              <a:rPr lang="en-US" dirty="0"/>
              <a:t>. </a:t>
            </a:r>
          </a:p>
          <a:p>
            <a:r>
              <a:rPr lang="en-US" dirty="0" smtClean="0"/>
              <a:t>Our solution assumes that the color sensor on port 1 is next to the wheel on motor port B and color sensor on port 4 is next to the wheel on motor port C.</a:t>
            </a:r>
          </a:p>
          <a:p>
            <a:r>
              <a:rPr lang="en-US" dirty="0"/>
              <a:t>You should adjust the ports as </a:t>
            </a:r>
            <a:r>
              <a:rPr lang="en-US" dirty="0" smtClean="0"/>
              <a:t>needed</a:t>
            </a:r>
          </a:p>
          <a:p>
            <a:r>
              <a:rPr lang="en-US" dirty="0" smtClean="0"/>
              <a:t>Your color sensors should NOT be placed right next to each other (See red boxes below in robot image.  These are the color sensors.)</a:t>
            </a:r>
          </a:p>
          <a:p>
            <a:endParaRPr lang="en-US" sz="1600" dirty="0" smtClean="0"/>
          </a:p>
        </p:txBody>
      </p:sp>
      <p:sp>
        <p:nvSpPr>
          <p:cNvPr id="8" name="Rounded Rectangle 7"/>
          <p:cNvSpPr/>
          <p:nvPr/>
        </p:nvSpPr>
        <p:spPr>
          <a:xfrm>
            <a:off x="4385800" y="5406938"/>
            <a:ext cx="852690" cy="616846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389991" y="5315216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296709" y="5480283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00480" y="5856948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39787" y="5932062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4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Basic Solution: Moving Until Line</a:t>
            </a:r>
            <a:endParaRPr lang="en-US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9957" y="1992575"/>
            <a:ext cx="8608219" cy="361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1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004164"/>
            <a:ext cx="8574087" cy="412199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When you have two or more beams you do not know when each beam will finish.</a:t>
            </a:r>
          </a:p>
          <a:p>
            <a:r>
              <a:rPr lang="en-US" dirty="0" smtClean="0"/>
              <a:t>If you wanted to move after the align finishes you might try to add a move block at the end of one of the beams.</a:t>
            </a:r>
          </a:p>
          <a:p>
            <a:pPr lvl="1"/>
            <a:r>
              <a:rPr lang="en-US" dirty="0" smtClean="0"/>
              <a:t>Note: This will not work because EV3 code will play your move block without waiting for the other beam to finish.</a:t>
            </a:r>
          </a:p>
          <a:p>
            <a:pPr lvl="1" fontAlgn="base"/>
            <a:r>
              <a:rPr lang="en-US" dirty="0" smtClean="0"/>
              <a:t>Solution: You need to synchronize your beams. To learn more about synchronization and solutions go to the Advanced EV3Lessons.com Lesson on Sync Beams</a:t>
            </a:r>
            <a:endParaRPr lang="en-US" dirty="0"/>
          </a:p>
          <a:p>
            <a:pPr fontAlgn="base"/>
            <a:r>
              <a:rPr lang="en-US" dirty="0" smtClean="0"/>
              <a:t>The problem of synchronization can also be solved by making a My Block out of the align code (refer to My Block lesson in Intermediate)</a:t>
            </a:r>
          </a:p>
          <a:p>
            <a:pPr lvl="1" fontAlgn="base"/>
            <a:r>
              <a:rPr lang="en-US" dirty="0" smtClean="0"/>
              <a:t>My Blocks always wait for both beams to finish before exiting</a:t>
            </a:r>
          </a:p>
          <a:p>
            <a:pPr lvl="1" fontAlgn="base"/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Synchronization &amp; </a:t>
            </a:r>
            <a:r>
              <a:rPr lang="en-US" dirty="0"/>
              <a:t>P</a:t>
            </a:r>
            <a:r>
              <a:rPr lang="en-US" dirty="0" smtClean="0"/>
              <a:t>arallel </a:t>
            </a:r>
            <a:r>
              <a:rPr lang="en-US" dirty="0"/>
              <a:t>B</a:t>
            </a:r>
            <a:r>
              <a:rPr lang="en-US" dirty="0" smtClean="0"/>
              <a:t>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7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4357</TotalTime>
  <Words>741</Words>
  <Application>Microsoft Macintosh PowerPoint</Application>
  <PresentationFormat>On-screen Show (4:3)</PresentationFormat>
  <Paragraphs>76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Helvetica Neue</vt:lpstr>
      <vt:lpstr>Wingdings</vt:lpstr>
      <vt:lpstr>Arial</vt:lpstr>
      <vt:lpstr>advanced</vt:lpstr>
      <vt:lpstr>Squaring or Aligning on a Line</vt:lpstr>
      <vt:lpstr>Lesson Objectives</vt:lpstr>
      <vt:lpstr>Review: Motor Movements</vt:lpstr>
      <vt:lpstr>Why Align on a Line?</vt:lpstr>
      <vt:lpstr>Three Easy Steps to Align</vt:lpstr>
      <vt:lpstr>What Aligning Should Look Like</vt:lpstr>
      <vt:lpstr>Notes About Our Solution:</vt:lpstr>
      <vt:lpstr>Basic Solution: Moving Until Line</vt:lpstr>
      <vt:lpstr>Note: Synchronization &amp; Parallel Beams</vt:lpstr>
      <vt:lpstr>Improving Your Align Code</vt:lpstr>
      <vt:lpstr>Tips for Success</vt:lpstr>
      <vt:lpstr>Credits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Squaring Off or Aligning on a Line</dc:title>
  <dc:creator>Sanjay Seshan</dc:creator>
  <cp:lastModifiedBy>Microsoft Office User</cp:lastModifiedBy>
  <cp:revision>49</cp:revision>
  <cp:lastPrinted>2016-06-18T23:14:14Z</cp:lastPrinted>
  <dcterms:created xsi:type="dcterms:W3CDTF">2014-10-28T21:59:38Z</dcterms:created>
  <dcterms:modified xsi:type="dcterms:W3CDTF">2016-07-20T02:44:05Z</dcterms:modified>
</cp:coreProperties>
</file>

<file path=docProps/thumbnail.jpeg>
</file>